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9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7" r:id="rId10"/>
    <p:sldId id="333" r:id="rId11"/>
    <p:sldId id="312" r:id="rId12"/>
    <p:sldId id="313" r:id="rId13"/>
    <p:sldId id="316" r:id="rId14"/>
    <p:sldId id="334" r:id="rId15"/>
    <p:sldId id="336" r:id="rId16"/>
    <p:sldId id="335" r:id="rId17"/>
    <p:sldId id="323" r:id="rId18"/>
    <p:sldId id="320" r:id="rId19"/>
    <p:sldId id="321" r:id="rId20"/>
    <p:sldId id="322" r:id="rId21"/>
    <p:sldId id="305" r:id="rId22"/>
    <p:sldId id="318" r:id="rId23"/>
    <p:sldId id="319" r:id="rId24"/>
    <p:sldId id="306" r:id="rId25"/>
    <p:sldId id="324" r:id="rId26"/>
    <p:sldId id="314" r:id="rId27"/>
    <p:sldId id="309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50E6AD"/>
    <a:srgbClr val="FF8000"/>
    <a:srgbClr val="73E6BA"/>
    <a:srgbClr val="D1E6DE"/>
    <a:srgbClr val="00A153"/>
    <a:srgbClr val="F6AF2A"/>
    <a:srgbClr val="BF7DCB"/>
    <a:srgbClr val="FFFFFF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0"/>
    <p:restoredTop sz="97869"/>
  </p:normalViewPr>
  <p:slideViewPr>
    <p:cSldViewPr snapToGrid="0" snapToObjects="1">
      <p:cViewPr varScale="1">
        <p:scale>
          <a:sx n="297" d="100"/>
          <a:sy n="297" d="100"/>
        </p:scale>
        <p:origin x="232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11/6/25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C9D8-FCA9-A38E-F14B-D713CC60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5FAA6-6B2C-F2C7-E17F-6EBC74120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B7546-0843-3FAA-F1A7-BE75159E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C7B8-AD7B-6DF4-542F-202B784A9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816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C296-D149-ABD6-3C25-1845680F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476-BC63-D995-DAE7-8621983AE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3BD65-049E-7057-C70D-CC1C172D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4716-6449-1371-A20A-63464164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fchFAQn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apps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3921" y="1379496"/>
            <a:ext cx="4043473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192910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Tweetal apps:</a:t>
            </a:r>
            <a:endParaRPr lang="nl-NL" sz="900" dirty="0"/>
          </a:p>
          <a:p>
            <a:pPr marL="515938" lvl="1" indent="-179388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Apple</a:t>
            </a:r>
            <a:r>
              <a:rPr lang="nl-NL" sz="1000" dirty="0">
                <a:solidFill>
                  <a:schemeClr val="tx1"/>
                </a:solidFill>
              </a:rPr>
              <a:t>: iPhone / iPad (gratis verkrijgbaar in de App Store)</a:t>
            </a:r>
          </a:p>
          <a:p>
            <a:pPr marL="515938" lvl="1" indent="-179388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In browser:</a:t>
            </a:r>
            <a:r>
              <a:rPr lang="nl-NL" sz="1000" dirty="0">
                <a:solidFill>
                  <a:schemeClr val="tx1"/>
                </a:solidFill>
              </a:rPr>
              <a:t> Android, </a:t>
            </a:r>
            <a:r>
              <a:rPr lang="nl-NL" sz="1000" dirty="0" err="1">
                <a:solidFill>
                  <a:schemeClr val="tx1"/>
                </a:solidFill>
              </a:rPr>
              <a:t>desktops</a:t>
            </a:r>
            <a:r>
              <a:rPr lang="nl-NL" sz="1000" dirty="0">
                <a:solidFill>
                  <a:schemeClr val="tx1"/>
                </a:solidFill>
              </a:rPr>
              <a:t>, laptops, mobile</a:t>
            </a:r>
            <a:endParaRPr lang="nl-NL" sz="12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Ontworpen rondom</a:t>
            </a:r>
            <a:r>
              <a:rPr lang="nl-NL" sz="1200" dirty="0">
                <a:solidFill>
                  <a:srgbClr val="D16349"/>
                </a:solidFill>
              </a:rPr>
              <a:t> Fotoclub </a:t>
            </a:r>
            <a:r>
              <a:rPr lang="nl-NL" sz="1200" dirty="0"/>
              <a:t>concept </a:t>
            </a:r>
            <a:r>
              <a:rPr lang="nl-NL" sz="900" dirty="0"/>
              <a:t>(i.t.t. Instagram, Flickr,…)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</a:t>
            </a:r>
            <a:r>
              <a:rPr lang="nl-NL" sz="1000" dirty="0">
                <a:solidFill>
                  <a:schemeClr val="tx1"/>
                </a:solidFill>
              </a:rPr>
              <a:t> Brabant-Oost (“</a:t>
            </a:r>
            <a:r>
              <a:rPr lang="nl-NL" sz="1000" i="1" dirty="0">
                <a:solidFill>
                  <a:schemeClr val="tx1"/>
                </a:solidFill>
              </a:rPr>
              <a:t>Klik en Connect”</a:t>
            </a:r>
            <a:r>
              <a:rPr lang="nl-NL" sz="1000" dirty="0">
                <a:solidFill>
                  <a:schemeClr val="tx1"/>
                </a:solidFill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Er is ook ondersteuning voor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leden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(per regio)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</a:t>
            </a:r>
            <a:r>
              <a:rPr lang="nl-NL" sz="1000" dirty="0" err="1">
                <a:solidFill>
                  <a:schemeClr val="tx1"/>
                </a:solidFill>
              </a:rPr>
              <a:t>tzt</a:t>
            </a:r>
            <a:r>
              <a:rPr lang="nl-NL" sz="1000" dirty="0">
                <a:solidFill>
                  <a:schemeClr val="tx1"/>
                </a:solidFill>
              </a:rPr>
              <a:t>)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Andere features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Portfolio foto’s kunnen veranderen (b.v. na een expo; initiatief club)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opsporen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zelfde expertise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(b.v. “concertfotografie”)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de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(b.v. </a:t>
            </a:r>
            <a:r>
              <a:rPr lang="nl-NL" sz="10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App wordt voortdurend verbeterd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Internationaal (Nederlands en Engels; zie ➡️)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6 Nov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433563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433563"/>
            <a:ext cx="1821255" cy="36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</a:t>
            </a:r>
            <a:r>
              <a:rPr lang="en-US" dirty="0"/>
              <a:t> </a:t>
            </a:r>
            <a:r>
              <a:rPr lang="en-NL"/>
              <a:t>voeg</a:t>
            </a:r>
            <a:r>
              <a:rPr lang="en-US" dirty="0"/>
              <a:t>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6373474" cy="3151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3468673"/>
            <a:ext cx="6544518" cy="15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</a:t>
            </a:r>
            <a:r>
              <a:rPr lang="en-US" sz="1400" dirty="0" err="1"/>
              <a:t>b.v.</a:t>
            </a:r>
            <a:r>
              <a:rPr lang="en-US" sz="1400" dirty="0"/>
              <a:t> 75 clubs </a:t>
            </a:r>
            <a:r>
              <a:rPr lang="en-NL" sz="1400"/>
              <a:t>staat </a:t>
            </a:r>
            <a:r>
              <a:rPr lang="en-NL" sz="1400" dirty="0"/>
              <a:t>op een vaste </a:t>
            </a:r>
            <a:r>
              <a:rPr lang="en-NL" sz="1400" u="sng" dirty="0"/>
              <a:t>centrale </a:t>
            </a:r>
            <a:r>
              <a:rPr lang="en-NL" sz="1400" u="sng"/>
              <a:t>plek</a:t>
            </a:r>
            <a:r>
              <a:rPr lang="en-NL" sz="1100"/>
              <a:t> (</a:t>
            </a:r>
            <a:r>
              <a:rPr lang="en-US" sz="1100" dirty="0" err="1"/>
              <a:t>momenteel</a:t>
            </a:r>
            <a:r>
              <a:rPr lang="en-US" sz="1100" dirty="0"/>
              <a:t> op “GitHub”</a:t>
            </a:r>
            <a:r>
              <a:rPr lang="en-NL" sz="1100"/>
              <a:t>).                </a:t>
            </a:r>
            <a:endParaRPr lang="en-NL" sz="11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</a:t>
            </a:r>
            <a:r>
              <a:rPr lang="en-NL" sz="1400"/>
              <a:t>verplicht.</a:t>
            </a:r>
            <a:endParaRPr lang="en-US" sz="1400" dirty="0"/>
          </a:p>
          <a:p>
            <a:pPr marL="728663" lvl="1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600" dirty="0" err="1"/>
              <a:t>Niet-verplichte</a:t>
            </a:r>
            <a:r>
              <a:rPr lang="en-US" sz="1600" dirty="0"/>
              <a:t> </a:t>
            </a:r>
            <a:r>
              <a:rPr lang="en-US" sz="1600" dirty="0" err="1"/>
              <a:t>velden</a:t>
            </a:r>
            <a:r>
              <a:rPr lang="en-US" sz="1600" dirty="0"/>
              <a:t> </a:t>
            </a:r>
            <a:r>
              <a:rPr lang="en-US" sz="1600" dirty="0" err="1"/>
              <a:t>zitten</a:t>
            </a:r>
            <a:r>
              <a:rPr lang="en-US" sz="1600" dirty="0"/>
              <a:t> </a:t>
            </a:r>
            <a:r>
              <a:rPr lang="en-US" sz="1600" dirty="0" err="1"/>
              <a:t>tussen</a:t>
            </a:r>
            <a:r>
              <a:rPr lang="en-US" sz="1600" dirty="0"/>
              <a:t> </a:t>
            </a:r>
            <a:r>
              <a:rPr lang="en-US" sz="1600" dirty="0" err="1"/>
              <a:t>haakjes</a:t>
            </a:r>
            <a:r>
              <a:rPr lang="en-US" sz="1600" dirty="0"/>
              <a:t> van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“optional”: {…}</a:t>
            </a:r>
            <a:endParaRPr lang="en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Beheerder</a:t>
            </a:r>
            <a:r>
              <a:rPr lang="en-US" sz="1400" dirty="0"/>
              <a:t> </a:t>
            </a:r>
            <a:r>
              <a:rPr lang="en-US" sz="1400" dirty="0" err="1"/>
              <a:t>doet</a:t>
            </a:r>
            <a:r>
              <a:rPr lang="en-NL" sz="1400"/>
              <a:t> technische </a:t>
            </a:r>
            <a:r>
              <a:rPr lang="en-NL" sz="1400" dirty="0"/>
              <a:t>controle </a:t>
            </a:r>
            <a:r>
              <a:rPr lang="en-NL" sz="1400"/>
              <a:t>van </a:t>
            </a:r>
            <a:r>
              <a:rPr lang="en-US" sz="1400" dirty="0" err="1"/>
              <a:t>Niveau</a:t>
            </a:r>
            <a:r>
              <a:rPr lang="en-NL" sz="1400"/>
              <a:t> </a:t>
            </a:r>
            <a:r>
              <a:rPr lang="en-NL" sz="1400" dirty="0"/>
              <a:t>1 </a:t>
            </a:r>
            <a:r>
              <a:rPr lang="en-NL" sz="1400"/>
              <a:t>info.</a:t>
            </a: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Toekomst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bestand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opsplitsen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bestanden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per regio?</a:t>
            </a:r>
            <a:endParaRPr lang="en-NL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418925" y="1782684"/>
            <a:ext cx="1399984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volgend</a:t>
            </a:r>
            <a:r>
              <a:rPr lang="en-NL" sz="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endParaRPr lang="en-NL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3793626" y="421503"/>
            <a:ext cx="287450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40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49551" y="4756361"/>
            <a:ext cx="213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1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</a:t>
            </a:r>
            <a:r>
              <a:rPr lang="en-NL"/>
              <a:t>: </a:t>
            </a:r>
            <a:r>
              <a:rPr lang="en-US" dirty="0"/>
              <a:t>club</a:t>
            </a:r>
            <a:r>
              <a:rPr lang="en-NL"/>
              <a:t> voegt clubleden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</a:t>
            </a:r>
            <a:r>
              <a:rPr lang="en-NL" sz="1400"/>
              <a:t>mag </a:t>
            </a:r>
            <a:r>
              <a:rPr lang="en-US" sz="1400" dirty="0" err="1"/>
              <a:t>hun</a:t>
            </a:r>
            <a:r>
              <a:rPr lang="en-US" sz="1400" dirty="0"/>
              <a:t> eigen</a:t>
            </a:r>
            <a:r>
              <a:rPr lang="en-NL" sz="1400"/>
              <a:t> </a:t>
            </a:r>
            <a:r>
              <a:rPr lang="en-NL" sz="1400" dirty="0"/>
              <a:t>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</a:t>
            </a:r>
            <a:r>
              <a:rPr lang="en-NL" sz="1400"/>
              <a:t>als </a:t>
            </a:r>
            <a:r>
              <a:rPr lang="en-US" sz="1400" dirty="0"/>
              <a:t>hoe </a:t>
            </a:r>
            <a:r>
              <a:rPr lang="en-NL" sz="1400"/>
              <a:t>Wordpress </a:t>
            </a:r>
            <a:r>
              <a:rPr lang="en-US" sz="1400" dirty="0" err="1"/>
              <a:t>plaatjes</a:t>
            </a:r>
            <a:r>
              <a:rPr lang="en-US" sz="1400" dirty="0"/>
              <a:t> </a:t>
            </a:r>
            <a:r>
              <a:rPr lang="en-US" sz="1400" dirty="0" err="1"/>
              <a:t>bestanden</a:t>
            </a:r>
            <a:r>
              <a:rPr lang="en-US" sz="1400" dirty="0"/>
              <a:t> </a:t>
            </a:r>
            <a:r>
              <a:rPr lang="en-US" sz="1400" dirty="0" err="1"/>
              <a:t>opslaat</a:t>
            </a:r>
            <a:r>
              <a:rPr lang="en-NL" sz="1400"/>
              <a:t>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Een fotograaf </a:t>
            </a:r>
            <a:r>
              <a:rPr lang="en-US" sz="1400" dirty="0" err="1"/>
              <a:t>kan</a:t>
            </a:r>
            <a:r>
              <a:rPr lang="en-NL" sz="1400"/>
              <a:t> </a:t>
            </a:r>
            <a:r>
              <a:rPr lang="en-NL" sz="1400" dirty="0"/>
              <a:t>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vermeld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worden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3461116" y="2380464"/>
            <a:ext cx="2051041" cy="5307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Fragment van </a:t>
            </a:r>
            <a:r>
              <a:rPr lang="en-NL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NL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NL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NL" sz="1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2AC68-77D9-2AB7-D306-672E85E01142}"/>
              </a:ext>
            </a:extLst>
          </p:cNvPr>
          <p:cNvSpPr txBox="1"/>
          <p:nvPr/>
        </p:nvSpPr>
        <p:spPr>
          <a:xfrm>
            <a:off x="6680410" y="4756361"/>
            <a:ext cx="220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</a:t>
            </a:r>
            <a:r>
              <a:rPr lang="en-NL"/>
              <a:t>Portfolio </a:t>
            </a:r>
            <a:r>
              <a:rPr lang="en-US" dirty="0"/>
              <a:t>per</a:t>
            </a:r>
            <a:r>
              <a:rPr lang="en-NL"/>
              <a:t> clublid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54675" y="643049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Foto’s </a:t>
            </a:r>
            <a:r>
              <a:rPr lang="en-US" sz="1400" dirty="0" err="1"/>
              <a:t>zelf</a:t>
            </a:r>
            <a:r>
              <a:rPr lang="en-NL" sz="1400"/>
              <a:t> </a:t>
            </a:r>
            <a:r>
              <a:rPr lang="en-NL" sz="1400" dirty="0"/>
              <a:t>op </a:t>
            </a:r>
            <a:r>
              <a:rPr lang="en-NL" sz="1400"/>
              <a:t>club website</a:t>
            </a: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Club (resp. </a:t>
            </a:r>
            <a:r>
              <a:rPr lang="en-US" sz="1400" dirty="0" err="1"/>
              <a:t>fotograaf</a:t>
            </a:r>
            <a:r>
              <a:rPr lang="en-US" sz="1400" dirty="0"/>
              <a:t>) </a:t>
            </a:r>
            <a:r>
              <a:rPr lang="en-US" sz="1400" dirty="0" err="1"/>
              <a:t>verantwoordelijke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endParaRPr lang="en-NL" sz="1400" dirty="0"/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>
                <a:solidFill>
                  <a:srgbClr val="D16349"/>
                </a:solidFill>
              </a:rPr>
              <a:t>Foto </a:t>
            </a:r>
            <a:r>
              <a:rPr lang="en-US" sz="1600" dirty="0" err="1">
                <a:solidFill>
                  <a:srgbClr val="D16349"/>
                </a:solidFill>
              </a:rPr>
              <a:t>keuze</a:t>
            </a:r>
            <a:r>
              <a:rPr lang="en-US" sz="1600" dirty="0">
                <a:solidFill>
                  <a:srgbClr val="D16349"/>
                </a:solidFill>
              </a:rPr>
              <a:t> (“portfolio”)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 err="1">
                <a:solidFill>
                  <a:srgbClr val="D16349"/>
                </a:solidFill>
              </a:rPr>
              <a:t>Onderhoud</a:t>
            </a:r>
            <a:r>
              <a:rPr lang="en-US" sz="1600" dirty="0">
                <a:solidFill>
                  <a:srgbClr val="D16349"/>
                </a:solidFill>
              </a:rPr>
              <a:t> (</a:t>
            </a:r>
            <a:r>
              <a:rPr lang="en-US" sz="1600" dirty="0" err="1">
                <a:solidFill>
                  <a:srgbClr val="D16349"/>
                </a:solidFill>
              </a:rPr>
              <a:t>bijwerken</a:t>
            </a:r>
            <a:r>
              <a:rPr lang="en-US" sz="1600" dirty="0">
                <a:solidFill>
                  <a:srgbClr val="D16349"/>
                </a:solidFill>
              </a:rPr>
              <a:t>)</a:t>
            </a:r>
            <a:endParaRPr lang="en-NL" sz="1600" dirty="0">
              <a:solidFill>
                <a:srgbClr val="D16349"/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 err="1">
                <a:solidFill>
                  <a:srgbClr val="D16349"/>
                </a:solidFill>
              </a:rPr>
              <a:t>Volgorde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</a:rPr>
            </a:br>
            <a:endParaRPr lang="en-US" sz="1400" dirty="0">
              <a:solidFill>
                <a:srgbClr val="D1634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/>
              <a:t>Handig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club 1 </a:t>
            </a:r>
            <a:r>
              <a:rPr lang="en-US" sz="1400" dirty="0" err="1"/>
              <a:t>persoon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r>
              <a:rPr lang="en-US" sz="1400" dirty="0"/>
              <a:t> club </a:t>
            </a:r>
            <a:r>
              <a:rPr lang="en-US" sz="1400" dirty="0" err="1"/>
              <a:t>regelt</a:t>
            </a:r>
            <a:r>
              <a:rPr lang="en-US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/>
              <a:t>Handig</a:t>
            </a:r>
            <a:r>
              <a:rPr lang="en-US" sz="1400" dirty="0"/>
              <a:t> (maar </a:t>
            </a:r>
            <a:r>
              <a:rPr lang="en-US" sz="1400" dirty="0" err="1"/>
              <a:t>niet</a:t>
            </a:r>
            <a:r>
              <a:rPr lang="en-US" sz="1400" dirty="0"/>
              <a:t> </a:t>
            </a:r>
            <a:r>
              <a:rPr lang="en-US" sz="1400" dirty="0" err="1"/>
              <a:t>vereist</a:t>
            </a:r>
            <a:r>
              <a:rPr lang="en-US" sz="1400" dirty="0"/>
              <a:t>)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clubbeheerder</a:t>
            </a:r>
            <a:r>
              <a:rPr lang="en-US" sz="1400" dirty="0"/>
              <a:t> LR </a:t>
            </a:r>
            <a:r>
              <a:rPr lang="en-US" sz="1400" dirty="0" err="1"/>
              <a:t>gebruik</a:t>
            </a:r>
            <a:r>
              <a:rPr lang="en-US" sz="1200" dirty="0" err="1"/>
              <a:t>t</a:t>
            </a:r>
            <a:r>
              <a:rPr lang="en-US" sz="1200" dirty="0"/>
              <a:t>.</a:t>
            </a:r>
            <a:r>
              <a:rPr lang="en-US" sz="1400" dirty="0">
                <a:solidFill>
                  <a:srgbClr val="D16349"/>
                </a:solidFill>
              </a:rPr>
              <a:t> </a:t>
            </a:r>
            <a:endParaRPr lang="en-NL" sz="1400">
              <a:solidFill>
                <a:srgbClr val="D16349"/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 err="1">
                <a:solidFill>
                  <a:srgbClr val="D16349"/>
                </a:solidFill>
              </a:rPr>
              <a:t>Voorkomt</a:t>
            </a:r>
            <a:r>
              <a:rPr lang="en-US" sz="1600" dirty="0">
                <a:solidFill>
                  <a:srgbClr val="D16349"/>
                </a:solidFill>
              </a:rPr>
              <a:t> </a:t>
            </a:r>
            <a:r>
              <a:rPr lang="en-US" sz="1600" dirty="0" err="1">
                <a:solidFill>
                  <a:srgbClr val="D16349"/>
                </a:solidFill>
              </a:rPr>
              <a:t>dubbel</a:t>
            </a:r>
            <a:r>
              <a:rPr lang="en-US" sz="1600" dirty="0">
                <a:solidFill>
                  <a:srgbClr val="D16349"/>
                </a:solidFill>
              </a:rPr>
              <a:t> </a:t>
            </a:r>
            <a:r>
              <a:rPr lang="en-US" sz="1600" dirty="0" err="1">
                <a:solidFill>
                  <a:srgbClr val="D16349"/>
                </a:solidFill>
              </a:rPr>
              <a:t>werk</a:t>
            </a:r>
            <a:endParaRPr lang="en-US" sz="1600" dirty="0">
              <a:solidFill>
                <a:srgbClr val="D16349"/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>
                <a:solidFill>
                  <a:srgbClr val="D16349"/>
                </a:solidFill>
              </a:rPr>
              <a:t>LR plug-in (Juicebox Pro) </a:t>
            </a:r>
            <a:r>
              <a:rPr lang="en-US" sz="1600" dirty="0" err="1">
                <a:solidFill>
                  <a:srgbClr val="D16349"/>
                </a:solidFill>
              </a:rPr>
              <a:t>maakt</a:t>
            </a:r>
            <a:r>
              <a:rPr lang="en-US" sz="1600" dirty="0">
                <a:solidFill>
                  <a:srgbClr val="D16349"/>
                </a:solidFill>
              </a:rPr>
              <a:t> </a:t>
            </a:r>
            <a:r>
              <a:rPr lang="en-US" sz="1600" dirty="0" err="1">
                <a:solidFill>
                  <a:srgbClr val="D16349"/>
                </a:solidFill>
              </a:rPr>
              <a:t>keurige</a:t>
            </a:r>
            <a:r>
              <a:rPr lang="en-US" sz="1600" dirty="0">
                <a:solidFill>
                  <a:srgbClr val="D16349"/>
                </a:solidFill>
              </a:rPr>
              <a:t> galleries.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 err="1">
                <a:solidFill>
                  <a:srgbClr val="D16349"/>
                </a:solidFill>
              </a:rPr>
              <a:t>Regelt</a:t>
            </a:r>
            <a:r>
              <a:rPr lang="en-US" sz="1600" dirty="0">
                <a:solidFill>
                  <a:srgbClr val="D16349"/>
                </a:solidFill>
              </a:rPr>
              <a:t> ©, ▶, </a:t>
            </a:r>
            <a:r>
              <a:rPr lang="en-US" sz="1600" dirty="0" err="1">
                <a:solidFill>
                  <a:srgbClr val="D16349"/>
                </a:solidFill>
              </a:rPr>
              <a:t>volgorde</a:t>
            </a:r>
            <a:r>
              <a:rPr lang="en-US" sz="1600" dirty="0">
                <a:solidFill>
                  <a:srgbClr val="D16349"/>
                </a:solidFill>
              </a:rPr>
              <a:t>, </a:t>
            </a:r>
            <a:r>
              <a:rPr lang="en-US" sz="1600" dirty="0" err="1">
                <a:solidFill>
                  <a:srgbClr val="D16349"/>
                </a:solidFill>
              </a:rPr>
              <a:t>resolutie</a:t>
            </a:r>
            <a:r>
              <a:rPr lang="en-US" sz="1600" dirty="0">
                <a:solidFill>
                  <a:srgbClr val="D16349"/>
                </a:solidFill>
              </a:rPr>
              <a:t>, </a:t>
            </a:r>
            <a:r>
              <a:rPr lang="en-US" sz="1600" dirty="0" err="1">
                <a:solidFill>
                  <a:srgbClr val="D16349"/>
                </a:solidFill>
              </a:rPr>
              <a:t>bladeren</a:t>
            </a:r>
            <a:r>
              <a:rPr lang="en-US" sz="1600" dirty="0">
                <a:solidFill>
                  <a:srgbClr val="D16349"/>
                </a:solidFill>
              </a:rPr>
              <a:t>…</a:t>
            </a:r>
            <a:endParaRPr lang="en-NL" sz="16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2FA5729-638A-7D76-2D9B-6DF2E9122B73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apps</a:t>
            </a:r>
          </a:p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nl-NL" sz="2400" dirty="0">
                <a:solidFill>
                  <a:schemeClr val="accent3"/>
                </a:solidFill>
              </a:rPr>
              <a:t>Stand van zaken en hoe verder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13F78-AACB-849A-B95D-CD39ACB92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9526" y="1379496"/>
            <a:ext cx="4043473" cy="3688587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7EDB6894-5003-00D4-C4D7-B650F727D75D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≈ 75 clubs in de app (Brabant-Oost)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10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clubs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met ledenlijst en deels met portfolio’s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150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fotografen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25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expertise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tags (b.v. “</a:t>
            </a:r>
            <a:r>
              <a:rPr lang="nl-NL" sz="1400" dirty="0" err="1">
                <a:solidFill>
                  <a:schemeClr val="tx1"/>
                </a:solidFill>
                <a:sym typeface="Wingdings" pitchFamily="2" charset="2"/>
              </a:rPr>
              <a:t>portrait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”)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Op naar meer regio’s, meer clubs, meer portfolio’s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Vereist contactpersoon per club (voor data-invoer)</a:t>
            </a:r>
          </a:p>
          <a:p>
            <a:pPr marL="509588" lvl="1" indent="-171450">
              <a:spcBef>
                <a:spcPts val="1000"/>
              </a:spcBef>
              <a:buClrTx/>
              <a:buSzTx/>
            </a:pPr>
            <a:r>
              <a:rPr lang="nl-NL" sz="1100" dirty="0">
                <a:sym typeface="Wingdings" pitchFamily="2" charset="2"/>
              </a:rPr>
              <a:t>Later: ambassadeur per regio die clubs in die regio bijstaat</a:t>
            </a: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olidFill>
                  <a:schemeClr val="tx1"/>
                </a:solidFill>
                <a:sym typeface="Wingdings" pitchFamily="2" charset="2"/>
              </a:rPr>
              <a:t>Nog later: enkele vrijwilligers die meewerken/denken aan de software kant</a:t>
            </a: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ym typeface="Wingdings" pitchFamily="2" charset="2"/>
              </a:rPr>
              <a:t>En internationaal gebruik</a:t>
            </a:r>
            <a:endParaRPr lang="nl-NL" sz="900" dirty="0">
              <a:solidFill>
                <a:schemeClr val="tx1"/>
              </a:solidFill>
              <a:sym typeface="Wingdings" pitchFamily="2" charset="2"/>
            </a:endParaRP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FAQ: 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tinyURL.com/fchFAQnl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	Email: </a:t>
            </a:r>
            <a:r>
              <a:rPr lang="nl-NL" sz="12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vdhamer@msn.com</a:t>
            </a:r>
            <a:endParaRPr lang="nl-NL" sz="1100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2396-8DDD-9F67-BCA6-CD76E59A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26CE-E197-A024-95BA-0ADFA689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6781441" y="1048879"/>
            <a:ext cx="2316815" cy="4068403"/>
            <a:chOff x="5181600" y="1441166"/>
            <a:chExt cx="1989983" cy="3521475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9" b="5535"/>
            <a:stretch>
              <a:fillRect/>
            </a:stretch>
          </p:blipFill>
          <p:spPr>
            <a:xfrm>
              <a:off x="5181600" y="1441166"/>
              <a:ext cx="1989983" cy="33164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574081" y="4762840"/>
              <a:ext cx="1205035" cy="199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Inzoomen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op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Fotografiska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83722" y="1027415"/>
            <a:ext cx="4320036" cy="4091382"/>
            <a:chOff x="740545" y="929174"/>
            <a:chExt cx="4320036" cy="4091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29174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bij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Eindhoven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160AE-8921-5365-54F7-74D3F138D570}"/>
              </a:ext>
            </a:extLst>
          </p:cNvPr>
          <p:cNvGrpSpPr/>
          <p:nvPr/>
        </p:nvGrpSpPr>
        <p:grpSpPr>
          <a:xfrm>
            <a:off x="4702891" y="1027416"/>
            <a:ext cx="1910518" cy="4089261"/>
            <a:chOff x="4702891" y="1027416"/>
            <a:chExt cx="1910518" cy="408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39C26-375E-30E6-5DA8-5CE5E120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r="1043" b="-1"/>
            <a:stretch>
              <a:fillRect/>
            </a:stretch>
          </p:blipFill>
          <p:spPr>
            <a:xfrm>
              <a:off x="4702891" y="1027416"/>
              <a:ext cx="1910518" cy="3860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9C9E9-8A63-D380-5A8F-8A971360D839}"/>
                </a:ext>
              </a:extLst>
            </p:cNvPr>
            <p:cNvSpPr txBox="1"/>
            <p:nvPr/>
          </p:nvSpPr>
          <p:spPr>
            <a:xfrm>
              <a:off x="5076100" y="4885844"/>
              <a:ext cx="116410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Musea in Manhattan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296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maximaal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Je kunt fotografen zoeken op basis van expertise (“maatjes”).</a:t>
            </a:r>
            <a:br>
              <a:rPr lang="nl-NL" sz="1200" dirty="0">
                <a:solidFill>
                  <a:srgbClr val="00B0F0"/>
                </a:solidFill>
              </a:rPr>
            </a:br>
            <a:r>
              <a:rPr lang="nl-NL" sz="1200" dirty="0">
                <a:solidFill>
                  <a:srgbClr val="00B0F0"/>
                </a:solidFill>
              </a:rPr>
              <a:t>Dat is nuttig als er duizenden fotografen in de app zitten.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42076" y="2751578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4285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in de browser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versie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FB6EB-8053-F9D4-7560-00DC94B49B5B}"/>
              </a:ext>
            </a:extLst>
          </p:cNvPr>
          <p:cNvGrpSpPr/>
          <p:nvPr/>
        </p:nvGrpSpPr>
        <p:grpSpPr>
          <a:xfrm>
            <a:off x="6790146" y="506689"/>
            <a:ext cx="2201993" cy="4480504"/>
            <a:chOff x="6790146" y="506689"/>
            <a:chExt cx="2201993" cy="448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B5F766-26C3-2225-6A21-92B0730FC476}"/>
                </a:ext>
              </a:extLst>
            </p:cNvPr>
            <p:cNvGrpSpPr/>
            <p:nvPr/>
          </p:nvGrpSpPr>
          <p:grpSpPr>
            <a:xfrm>
              <a:off x="6790146" y="506689"/>
              <a:ext cx="2201993" cy="4480504"/>
              <a:chOff x="6790146" y="506689"/>
              <a:chExt cx="2201993" cy="44805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630D9-852E-06EE-BE5F-FDD75C760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6" b="-606"/>
              <a:stretch>
                <a:fillRect/>
              </a:stretch>
            </p:blipFill>
            <p:spPr>
              <a:xfrm>
                <a:off x="6790146" y="506689"/>
                <a:ext cx="2201993" cy="42496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306C5-BE88-98DB-E376-B5FF3F89C799}"/>
                  </a:ext>
                </a:extLst>
              </p:cNvPr>
              <p:cNvSpPr txBox="1"/>
              <p:nvPr/>
            </p:nvSpPr>
            <p:spPr>
              <a:xfrm>
                <a:off x="6917283" y="4756361"/>
                <a:ext cx="19667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Zoeken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op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Portret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specialisten</a:t>
                </a:r>
                <a:endParaRPr lang="en-NL" sz="9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59B49B4-1D17-12CC-2F2C-42B96A140614}"/>
                  </a:ext>
                </a:extLst>
              </p:cNvPr>
              <p:cNvSpPr/>
              <p:nvPr/>
            </p:nvSpPr>
            <p:spPr>
              <a:xfrm>
                <a:off x="7481832" y="1371647"/>
                <a:ext cx="362757" cy="137374"/>
              </a:xfrm>
              <a:prstGeom prst="ellipse">
                <a:avLst/>
              </a:prstGeom>
              <a:noFill/>
              <a:ln w="28575">
                <a:solidFill>
                  <a:srgbClr val="F6AF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1261A-09CF-5B26-151A-569EC969EAE9}"/>
                </a:ext>
              </a:extLst>
            </p:cNvPr>
            <p:cNvSpPr/>
            <p:nvPr/>
          </p:nvSpPr>
          <p:spPr>
            <a:xfrm>
              <a:off x="7637416" y="2995317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E17446-95B8-20DD-B340-69E0581ABE87}"/>
                </a:ext>
              </a:extLst>
            </p:cNvPr>
            <p:cNvSpPr/>
            <p:nvPr/>
          </p:nvSpPr>
          <p:spPr>
            <a:xfrm>
              <a:off x="7194137" y="4052193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0997EA-BDED-0C1A-CD82-5A90DEA19751}"/>
                </a:ext>
              </a:extLst>
            </p:cNvPr>
            <p:cNvSpPr/>
            <p:nvPr/>
          </p:nvSpPr>
          <p:spPr>
            <a:xfrm>
              <a:off x="7008499" y="4232066"/>
              <a:ext cx="628917" cy="327055"/>
            </a:xfrm>
            <a:prstGeom prst="roundRect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937311" y="1066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Verschillen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50E6AD"/>
                </a:solidFill>
              </a:rPr>
              <a:t>Web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317DE-BE07-2C58-2B4D-3C8DDCBBAFB2}"/>
              </a:ext>
            </a:extLst>
          </p:cNvPr>
          <p:cNvGrpSpPr/>
          <p:nvPr/>
        </p:nvGrpSpPr>
        <p:grpSpPr>
          <a:xfrm>
            <a:off x="262498" y="845003"/>
            <a:ext cx="3921971" cy="4134504"/>
            <a:chOff x="303646" y="575255"/>
            <a:chExt cx="4357745" cy="4593893"/>
          </a:xfrm>
        </p:grpSpPr>
        <p:pic>
          <p:nvPicPr>
            <p:cNvPr id="24" name="Picture 2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35CDD535-643A-DF23-B52B-3B95F6D5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6" y="575255"/>
              <a:ext cx="2178872" cy="42806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A4D898-FA7B-2D78-98ED-17A8CE5E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2519" y="575255"/>
              <a:ext cx="2178872" cy="42806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0CCC1-44D9-A498-393D-4CA910ED68D1}"/>
                </a:ext>
              </a:extLst>
            </p:cNvPr>
            <p:cNvSpPr txBox="1"/>
            <p:nvPr/>
          </p:nvSpPr>
          <p:spPr>
            <a:xfrm>
              <a:off x="1572121" y="4912668"/>
              <a:ext cx="1823140" cy="25648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iPhone app (op iPhone 16e)</a:t>
              </a:r>
              <a:endParaRPr lang="en-NL" sz="9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F462E0-AC45-90BC-799A-D2EF44BE8AB3}"/>
              </a:ext>
            </a:extLst>
          </p:cNvPr>
          <p:cNvGrpSpPr/>
          <p:nvPr/>
        </p:nvGrpSpPr>
        <p:grpSpPr>
          <a:xfrm>
            <a:off x="4898664" y="845003"/>
            <a:ext cx="3921969" cy="4134504"/>
            <a:chOff x="4661392" y="575255"/>
            <a:chExt cx="4357744" cy="45938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A1A095-AC56-6C5A-A76E-AD7043B7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392" y="575255"/>
              <a:ext cx="2178872" cy="4280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2D481-326B-B729-D581-6F053112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264" y="575255"/>
              <a:ext cx="2178872" cy="4280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BFC93-7606-BAD7-385E-40D3EDA0D711}"/>
                </a:ext>
              </a:extLst>
            </p:cNvPr>
            <p:cNvSpPr txBox="1"/>
            <p:nvPr/>
          </p:nvSpPr>
          <p:spPr>
            <a:xfrm>
              <a:off x="5838516" y="4912668"/>
              <a:ext cx="1960038" cy="256480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iPhone 16e)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31640-5B16-3B52-3EBC-87720137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3C2AC0-DDCC-DEF4-AB76-E47BEB18CC22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Kleine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display </a:t>
            </a:r>
            <a:r>
              <a:rPr lang="en-US" dirty="0" err="1"/>
              <a:t>formaten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0801F-64EA-B9A3-AE3E-6AAC01FEE613}"/>
              </a:ext>
            </a:extLst>
          </p:cNvPr>
          <p:cNvGrpSpPr/>
          <p:nvPr/>
        </p:nvGrpSpPr>
        <p:grpSpPr>
          <a:xfrm>
            <a:off x="577402" y="1088088"/>
            <a:ext cx="3374784" cy="3315053"/>
            <a:chOff x="4898664" y="845003"/>
            <a:chExt cx="3921970" cy="38525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D5690-74BB-A17C-F2DD-43AF82EF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64" y="845003"/>
              <a:ext cx="1960985" cy="3852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FB0743-088C-1E3F-CD6A-E20FE44D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649" y="845003"/>
              <a:ext cx="1960985" cy="38525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99D146-0D8C-0C33-197D-16AEB735AC9B}"/>
              </a:ext>
            </a:extLst>
          </p:cNvPr>
          <p:cNvSpPr txBox="1"/>
          <p:nvPr/>
        </p:nvSpPr>
        <p:spPr>
          <a:xfrm>
            <a:off x="1382777" y="4961081"/>
            <a:ext cx="1764034" cy="230832"/>
          </a:xfrm>
          <a:prstGeom prst="rect">
            <a:avLst/>
          </a:prstGeom>
          <a:solidFill>
            <a:srgbClr val="73E6BA"/>
          </a:solidFill>
          <a:ln>
            <a:noFill/>
          </a:ln>
          <a:effectLst>
            <a:softEdge rad="67531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</a:t>
            </a:r>
            <a:r>
              <a:rPr lang="en-US" sz="900" dirty="0" err="1"/>
              <a:t>versie</a:t>
            </a:r>
            <a:r>
              <a:rPr lang="en-US" sz="900" dirty="0"/>
              <a:t> (op iPhone 16e)</a:t>
            </a:r>
            <a:endParaRPr lang="en-NL" sz="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8631B-3D6A-88CB-BF2D-37C7884B0098}"/>
              </a:ext>
            </a:extLst>
          </p:cNvPr>
          <p:cNvGrpSpPr/>
          <p:nvPr/>
        </p:nvGrpSpPr>
        <p:grpSpPr>
          <a:xfrm>
            <a:off x="4431778" y="347730"/>
            <a:ext cx="4388856" cy="4844183"/>
            <a:chOff x="89923" y="347730"/>
            <a:chExt cx="4388856" cy="4844183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31A0DB3-2F81-65FE-9EEB-D2C7D42E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23" y="347730"/>
              <a:ext cx="4388856" cy="47957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4846D-AB82-F58E-4345-0542C6DF980D}"/>
                </a:ext>
              </a:extLst>
            </p:cNvPr>
            <p:cNvSpPr txBox="1"/>
            <p:nvPr/>
          </p:nvSpPr>
          <p:spPr>
            <a:xfrm>
              <a:off x="1210376" y="4961081"/>
              <a:ext cx="2147950" cy="230832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</a:t>
              </a:r>
              <a:r>
                <a:rPr lang="en-US" sz="900" dirty="0" err="1"/>
                <a:t>een</a:t>
              </a:r>
              <a:r>
                <a:rPr lang="en-US" sz="900" dirty="0"/>
                <a:t> laptop)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91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3148</TotalTime>
  <Words>1053</Words>
  <Application>Microsoft Macintosh PowerPoint</Application>
  <PresentationFormat>On-screen Show (16:9)</PresentationFormat>
  <Paragraphs>171</Paragraphs>
  <Slides>27</Slides>
  <Notes>13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220</cp:revision>
  <dcterms:created xsi:type="dcterms:W3CDTF">2019-12-06T15:20:23Z</dcterms:created>
  <dcterms:modified xsi:type="dcterms:W3CDTF">2025-11-06T18:50:41Z</dcterms:modified>
</cp:coreProperties>
</file>